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4" r:id="rId9"/>
    <p:sldId id="266" r:id="rId10"/>
    <p:sldId id="265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71626"/>
            <a:ext cx="6477000" cy="2815844"/>
          </a:xfrm>
        </p:spPr>
        <p:txBody>
          <a:bodyPr/>
          <a:lstStyle/>
          <a:p>
            <a:r>
              <a:rPr lang="en-US" sz="5400" b="1" dirty="0" smtClean="0"/>
              <a:t>Gender and Constitutionalism in Nepal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889500"/>
            <a:ext cx="6477000" cy="1341220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Dr. Mara Malagodi</a:t>
            </a:r>
          </a:p>
          <a:p>
            <a:endParaRPr lang="en-US" sz="1400" dirty="0" smtClean="0"/>
          </a:p>
          <a:p>
            <a:r>
              <a:rPr lang="en-US" sz="2800" dirty="0" smtClean="0"/>
              <a:t>City Law School, City, University of London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306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Supreme Court on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Consistently upheld gender equality on citizenship matters</a:t>
            </a:r>
          </a:p>
          <a:p>
            <a:r>
              <a:rPr lang="en-US" sz="2800" dirty="0" smtClean="0"/>
              <a:t>BUT never recognized intersectional dimension of these kinds of claims</a:t>
            </a:r>
          </a:p>
          <a:p>
            <a:r>
              <a:rPr lang="en-US" sz="2800" dirty="0" smtClean="0"/>
              <a:t>Decisions not implemented in a general, aside from a few individual cases in which the claimant specifically obtained citizenship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86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8476"/>
            <a:ext cx="7313613" cy="868362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0000"/>
                </a:solidFill>
              </a:rPr>
              <a:t>2. Key Explaining Factors:</a:t>
            </a:r>
            <a:endParaRPr lang="en-US" sz="44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735137"/>
            <a:ext cx="8096250" cy="4662488"/>
          </a:xfrm>
        </p:spPr>
        <p:txBody>
          <a:bodyPr>
            <a:noAutofit/>
          </a:bodyPr>
          <a:lstStyle/>
          <a:p>
            <a:r>
              <a:rPr lang="en-US" sz="2800" dirty="0" smtClean="0">
                <a:cs typeface="Calibri"/>
              </a:rPr>
              <a:t>33 per cent of women in CA1 and CA2</a:t>
            </a:r>
          </a:p>
          <a:p>
            <a:r>
              <a:rPr lang="en-US" sz="2800" dirty="0" smtClean="0">
                <a:cs typeface="Calibri"/>
              </a:rPr>
              <a:t>Overall </a:t>
            </a:r>
            <a:r>
              <a:rPr lang="en-US" sz="2800" dirty="0">
                <a:cs typeface="Calibri"/>
              </a:rPr>
              <a:t>great contribution of Supreme Court in advancing gender equality in </a:t>
            </a:r>
            <a:r>
              <a:rPr lang="en-US" sz="2800" dirty="0" smtClean="0">
                <a:cs typeface="Calibri"/>
              </a:rPr>
              <a:t>Nepal</a:t>
            </a:r>
            <a:endParaRPr lang="en-US" sz="2800" dirty="0">
              <a:cs typeface="Calibri"/>
            </a:endParaRPr>
          </a:p>
          <a:p>
            <a:r>
              <a:rPr lang="en-US" sz="2800" dirty="0" smtClean="0">
                <a:cs typeface="Calibri"/>
              </a:rPr>
              <a:t>Key </a:t>
            </a:r>
            <a:r>
              <a:rPr lang="en-US" sz="2800" dirty="0">
                <a:cs typeface="Calibri"/>
              </a:rPr>
              <a:t>role of ‘cause lawyering’ through combined strategy: Litigation + Lobbying + </a:t>
            </a:r>
            <a:r>
              <a:rPr lang="en-US" sz="2800" dirty="0" smtClean="0">
                <a:cs typeface="Calibri"/>
              </a:rPr>
              <a:t>Awareness</a:t>
            </a:r>
            <a:endParaRPr lang="en-US" sz="2800" dirty="0"/>
          </a:p>
          <a:p>
            <a:r>
              <a:rPr lang="en-US" sz="2800" dirty="0" smtClean="0"/>
              <a:t>Gender </a:t>
            </a:r>
            <a:r>
              <a:rPr lang="en-US" sz="2800" dirty="0"/>
              <a:t>equality at the intersection of recognition and redistributive </a:t>
            </a:r>
            <a:r>
              <a:rPr lang="en-US" sz="2800" dirty="0" smtClean="0"/>
              <a:t>justice</a:t>
            </a:r>
            <a:endParaRPr lang="en-US" sz="2800" dirty="0"/>
          </a:p>
          <a:p>
            <a:r>
              <a:rPr lang="en-US" sz="2800" dirty="0" smtClean="0"/>
              <a:t>Peculiarities of Nepali </a:t>
            </a:r>
            <a:r>
              <a:rPr lang="en-US" sz="2800" dirty="0" err="1" smtClean="0"/>
              <a:t>nationalim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6558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503238"/>
            <a:ext cx="7985125" cy="687387"/>
          </a:xfrm>
        </p:spPr>
        <p:txBody>
          <a:bodyPr/>
          <a:lstStyle/>
          <a:p>
            <a:r>
              <a:rPr lang="en-US" sz="4400" b="1" dirty="0" smtClean="0"/>
              <a:t>3. Challenges and Opportunities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428750"/>
            <a:ext cx="8382000" cy="504825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Great set of pro-women and LGBTQ rights in the 2015 constitutional text</a:t>
            </a:r>
          </a:p>
          <a:p>
            <a:r>
              <a:rPr lang="en-US" sz="2600" dirty="0" smtClean="0"/>
              <a:t>Great body of gender equality case law at Supreme Court level</a:t>
            </a:r>
          </a:p>
          <a:p>
            <a:r>
              <a:rPr lang="en-US" sz="2600" dirty="0" smtClean="0"/>
              <a:t>BUT poor levels of implementation</a:t>
            </a:r>
          </a:p>
          <a:p>
            <a:r>
              <a:rPr lang="en-US" sz="2600" dirty="0" smtClean="0"/>
              <a:t>Plus backlash against judicial activism between 1990 and 2015: 2015 Constitution reduces role of SC, HCs as alternative? </a:t>
            </a:r>
          </a:p>
          <a:p>
            <a:r>
              <a:rPr lang="en-US" sz="2600" dirty="0" smtClean="0"/>
              <a:t>Vibrant civil society with long tradition of cause lawyering and active use of international law mechanisms such as UPR and CEDAW Panel</a:t>
            </a:r>
          </a:p>
          <a:p>
            <a:r>
              <a:rPr lang="en-US" sz="2600" dirty="0" smtClean="0"/>
              <a:t>Current government highly reluctant to amend constitution, so what is the way forward with citizenship?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2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Nepal’s 2015 Constitution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95500"/>
            <a:ext cx="7313613" cy="36957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Promulgated in September 2015</a:t>
            </a:r>
            <a:endParaRPr lang="en-US" sz="3200" dirty="0"/>
          </a:p>
          <a:p>
            <a:r>
              <a:rPr lang="en-US" sz="3200" dirty="0" smtClean="0"/>
              <a:t>8 years </a:t>
            </a:r>
            <a:r>
              <a:rPr lang="en-US" sz="3200" dirty="0"/>
              <a:t>to </a:t>
            </a:r>
            <a:r>
              <a:rPr lang="en-US" sz="3200" dirty="0" smtClean="0"/>
              <a:t>draft (2008-2015)</a:t>
            </a:r>
          </a:p>
          <a:p>
            <a:r>
              <a:rPr lang="en-US" sz="3200" dirty="0"/>
              <a:t>P</a:t>
            </a:r>
            <a:r>
              <a:rPr lang="en-US" sz="3200" dirty="0" smtClean="0"/>
              <a:t>ost</a:t>
            </a:r>
            <a:r>
              <a:rPr lang="en-US" sz="3200" dirty="0"/>
              <a:t>-conflict </a:t>
            </a:r>
            <a:r>
              <a:rPr lang="en-US" sz="3200" dirty="0" smtClean="0"/>
              <a:t>constitution</a:t>
            </a:r>
          </a:p>
          <a:p>
            <a:r>
              <a:rPr lang="en-US" sz="3200" dirty="0" smtClean="0"/>
              <a:t>Two Constituent Assemblies</a:t>
            </a:r>
          </a:p>
          <a:p>
            <a:r>
              <a:rPr lang="en-US" sz="3200" dirty="0" smtClean="0"/>
              <a:t>EXTENSIVE </a:t>
            </a:r>
            <a:r>
              <a:rPr lang="en-US" sz="3200" dirty="0"/>
              <a:t>international assistance</a:t>
            </a:r>
            <a:r>
              <a:rPr lang="en-GB" sz="3200" dirty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631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250" y="1619250"/>
            <a:ext cx="8143875" cy="476250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K</a:t>
            </a:r>
            <a:r>
              <a:rPr lang="en-US" sz="2800" dirty="0" smtClean="0"/>
              <a:t>ey </a:t>
            </a:r>
            <a:r>
              <a:rPr lang="en-US" sz="2800" dirty="0"/>
              <a:t>features of the 2015 Constitution of </a:t>
            </a:r>
            <a:r>
              <a:rPr lang="en-US" sz="2800" dirty="0" smtClean="0"/>
              <a:t>Nepal: HUGE </a:t>
            </a:r>
            <a:r>
              <a:rPr lang="en-US" sz="2800" dirty="0"/>
              <a:t>CONTRADICTION at its heart</a:t>
            </a:r>
            <a:r>
              <a:rPr lang="en-US" sz="2800" dirty="0" smtClean="0"/>
              <a:t>;</a:t>
            </a:r>
            <a:endParaRPr lang="en-GB" sz="2800" dirty="0"/>
          </a:p>
          <a:p>
            <a:pPr lvl="0"/>
            <a:r>
              <a:rPr lang="en-US" sz="2800" dirty="0"/>
              <a:t>T</a:t>
            </a:r>
            <a:r>
              <a:rPr lang="en-US" sz="2800" dirty="0" smtClean="0"/>
              <a:t>hese </a:t>
            </a:r>
            <a:r>
              <a:rPr lang="en-US" sz="2800" dirty="0"/>
              <a:t>features </a:t>
            </a:r>
            <a:r>
              <a:rPr lang="en-US" sz="2800" dirty="0" smtClean="0"/>
              <a:t>as </a:t>
            </a:r>
            <a:r>
              <a:rPr lang="en-US" sz="2800" dirty="0"/>
              <a:t>result of</a:t>
            </a:r>
            <a:endParaRPr lang="en-GB" sz="2800" dirty="0"/>
          </a:p>
          <a:p>
            <a:pPr lvl="0">
              <a:buFont typeface="Wingdings" charset="2"/>
              <a:buChar char="u"/>
            </a:pPr>
            <a:r>
              <a:rPr lang="en-US" dirty="0" smtClean="0"/>
              <a:t>Constitution</a:t>
            </a:r>
            <a:r>
              <a:rPr lang="en-US" dirty="0"/>
              <a:t>-making </a:t>
            </a:r>
            <a:r>
              <a:rPr lang="en-US" dirty="0" smtClean="0"/>
              <a:t>process</a:t>
            </a:r>
            <a:endParaRPr lang="en-GB" dirty="0"/>
          </a:p>
          <a:p>
            <a:pPr lvl="0">
              <a:buFont typeface="Wingdings" charset="2"/>
              <a:buChar char="u"/>
            </a:pPr>
            <a:r>
              <a:rPr lang="en-US" dirty="0"/>
              <a:t>Previous strategic </a:t>
            </a:r>
            <a:r>
              <a:rPr lang="en-US" dirty="0" smtClean="0"/>
              <a:t>litigation</a:t>
            </a:r>
            <a:endParaRPr lang="en-GB" dirty="0"/>
          </a:p>
          <a:p>
            <a:pPr lvl="0">
              <a:buFont typeface="Wingdings" charset="2"/>
              <a:buChar char="u"/>
            </a:pPr>
            <a:r>
              <a:rPr lang="en-US" dirty="0" smtClean="0"/>
              <a:t>Construction of the Nepali </a:t>
            </a:r>
            <a:r>
              <a:rPr lang="en-US" dirty="0"/>
              <a:t>nation</a:t>
            </a:r>
            <a:r>
              <a:rPr lang="en-US" dirty="0" smtClean="0"/>
              <a:t>;</a:t>
            </a:r>
            <a:endParaRPr lang="en-GB" dirty="0"/>
          </a:p>
          <a:p>
            <a:pPr lvl="0"/>
            <a:r>
              <a:rPr lang="en-US" sz="2800" dirty="0"/>
              <a:t>W</a:t>
            </a:r>
            <a:r>
              <a:rPr lang="en-US" sz="2800" dirty="0" smtClean="0"/>
              <a:t>hat </a:t>
            </a:r>
            <a:r>
              <a:rPr lang="en-US" sz="2800" dirty="0"/>
              <a:t>are the </a:t>
            </a:r>
            <a:r>
              <a:rPr lang="en-US" sz="2800" u="sng" dirty="0"/>
              <a:t>challenges and opportunity</a:t>
            </a:r>
            <a:r>
              <a:rPr lang="en-US" sz="2800" dirty="0"/>
              <a:t> for gender equality in Nepal today and in the coming </a:t>
            </a:r>
            <a:r>
              <a:rPr lang="en-US" sz="2800" dirty="0" smtClean="0"/>
              <a:t>years?</a:t>
            </a:r>
            <a:endParaRPr lang="en-GB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3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6" y="503238"/>
            <a:ext cx="8112124" cy="868362"/>
          </a:xfrm>
        </p:spPr>
        <p:txBody>
          <a:bodyPr/>
          <a:lstStyle/>
          <a:p>
            <a:r>
              <a:rPr lang="en-US" sz="4000" b="1" dirty="0" smtClean="0"/>
              <a:t>1. Key Features of 2015 Constitution</a:t>
            </a:r>
            <a:r>
              <a:rPr lang="en-GB" sz="4000" b="1" dirty="0" smtClean="0"/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1735138"/>
            <a:ext cx="7826375" cy="4233862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/>
              <a:t>Extensive recognition of women and LGBTQ groups in Fundamental Rights and DPSP chapters of the </a:t>
            </a:r>
            <a:r>
              <a:rPr lang="en-US" sz="2800" dirty="0" smtClean="0"/>
              <a:t>constitution</a:t>
            </a:r>
            <a:endParaRPr lang="en-GB" sz="2800" dirty="0"/>
          </a:p>
          <a:p>
            <a:pPr lvl="0"/>
            <a:r>
              <a:rPr lang="en-US" sz="2800" dirty="0"/>
              <a:t>Extensive ‘pink quotas’ at three levels of governance (1/3 of seats at both central and provincial legislative level, either President or Vice President has to be a woman</a:t>
            </a:r>
            <a:r>
              <a:rPr lang="en-US" sz="2800" dirty="0" smtClean="0"/>
              <a:t>)</a:t>
            </a:r>
            <a:endParaRPr lang="en-GB" sz="2800" dirty="0"/>
          </a:p>
          <a:p>
            <a:pPr lvl="0"/>
            <a:r>
              <a:rPr lang="en-US" sz="2800" dirty="0"/>
              <a:t>BUT gender-based discrimination in matters of </a:t>
            </a:r>
            <a:r>
              <a:rPr lang="en-US" sz="2800" u="sng" dirty="0"/>
              <a:t>citizenship</a:t>
            </a:r>
            <a:endParaRPr lang="en-GB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0988"/>
            <a:ext cx="7313613" cy="868362"/>
          </a:xfrm>
        </p:spPr>
        <p:txBody>
          <a:bodyPr/>
          <a:lstStyle/>
          <a:p>
            <a:r>
              <a:rPr lang="en-US" sz="4000" dirty="0"/>
              <a:t>FUNDAMENTAL RIGHTS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9350"/>
            <a:ext cx="9143999" cy="5581649"/>
          </a:xfrm>
        </p:spPr>
        <p:txBody>
          <a:bodyPr>
            <a:noAutofit/>
          </a:bodyPr>
          <a:lstStyle/>
          <a:p>
            <a:r>
              <a:rPr lang="en-US" b="1" dirty="0" smtClean="0"/>
              <a:t>Art</a:t>
            </a:r>
            <a:r>
              <a:rPr lang="en-US" b="1" dirty="0"/>
              <a:t>. 18 </a:t>
            </a:r>
            <a:r>
              <a:rPr lang="mr-IN" b="1" dirty="0"/>
              <a:t>–</a:t>
            </a:r>
            <a:r>
              <a:rPr lang="en-US" b="1" dirty="0"/>
              <a:t> Right to Equality</a:t>
            </a:r>
            <a:r>
              <a:rPr lang="en-US" dirty="0"/>
              <a:t>: no discrimination on the basis of </a:t>
            </a:r>
            <a:r>
              <a:rPr lang="en-US" dirty="0"/>
              <a:t>sex (</a:t>
            </a:r>
            <a:r>
              <a:rPr lang="en-US" b="1" dirty="0" err="1"/>
              <a:t>liñga</a:t>
            </a:r>
            <a:r>
              <a:rPr lang="en-US" dirty="0"/>
              <a:t>), marital status (</a:t>
            </a:r>
            <a:r>
              <a:rPr lang="en-US" b="1" dirty="0" err="1"/>
              <a:t>vaivāik</a:t>
            </a:r>
            <a:r>
              <a:rPr lang="en-US" dirty="0"/>
              <a:t> </a:t>
            </a:r>
            <a:r>
              <a:rPr lang="en-US" b="1" dirty="0" err="1"/>
              <a:t>sthiti</a:t>
            </a:r>
            <a:r>
              <a:rPr lang="en-US" dirty="0"/>
              <a:t>)</a:t>
            </a:r>
            <a:r>
              <a:rPr lang="en-US" dirty="0" smtClean="0"/>
              <a:t>, and </a:t>
            </a:r>
            <a:r>
              <a:rPr lang="en-US" dirty="0"/>
              <a:t>pregnancy (</a:t>
            </a:r>
            <a:r>
              <a:rPr lang="en-US" b="1" dirty="0" err="1"/>
              <a:t>garbhāvasthā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/>
              <a:t>+ affirmative </a:t>
            </a:r>
            <a:r>
              <a:rPr lang="en-US" dirty="0" smtClean="0"/>
              <a:t>action </a:t>
            </a:r>
            <a:r>
              <a:rPr lang="en-US" dirty="0"/>
              <a:t>for </a:t>
            </a:r>
            <a:r>
              <a:rPr lang="en-US" u="sng" dirty="0"/>
              <a:t>women lagging behind socially and </a:t>
            </a:r>
            <a:r>
              <a:rPr lang="en-US" u="sng" dirty="0" smtClean="0"/>
              <a:t>culturally</a:t>
            </a:r>
            <a:r>
              <a:rPr lang="en-US" dirty="0" smtClean="0"/>
              <a:t> + ‘</a:t>
            </a:r>
            <a:r>
              <a:rPr lang="en-US" dirty="0"/>
              <a:t>gender and sexual minorities’ (</a:t>
            </a:r>
            <a:r>
              <a:rPr lang="en-US" b="1" dirty="0" err="1" smtClean="0"/>
              <a:t>laiñgik</a:t>
            </a:r>
            <a:r>
              <a:rPr lang="en-US" b="1" dirty="0"/>
              <a:t> </a:t>
            </a:r>
            <a:r>
              <a:rPr lang="en-US" b="1" dirty="0" err="1" smtClean="0"/>
              <a:t>tathā</a:t>
            </a:r>
            <a:r>
              <a:rPr lang="en-US" b="1" dirty="0" smtClean="0"/>
              <a:t> </a:t>
            </a:r>
            <a:r>
              <a:rPr lang="en-US" b="1" dirty="0" err="1"/>
              <a:t>yaunik</a:t>
            </a:r>
            <a:r>
              <a:rPr lang="en-US" b="1" dirty="0"/>
              <a:t> </a:t>
            </a:r>
            <a:r>
              <a:rPr lang="en-US" b="1" dirty="0" err="1"/>
              <a:t>alpasañkyak</a:t>
            </a:r>
            <a:r>
              <a:rPr lang="en-US" dirty="0"/>
              <a:t>)</a:t>
            </a:r>
            <a:endParaRPr lang="en-US" u="sng" dirty="0"/>
          </a:p>
          <a:p>
            <a:r>
              <a:rPr lang="en-US" b="1" dirty="0" smtClean="0"/>
              <a:t>Art</a:t>
            </a:r>
            <a:r>
              <a:rPr lang="en-US" b="1" dirty="0"/>
              <a:t>. 19 </a:t>
            </a:r>
            <a:r>
              <a:rPr lang="mr-IN" b="1" dirty="0"/>
              <a:t>–</a:t>
            </a:r>
            <a:r>
              <a:rPr lang="en-US" b="1" dirty="0"/>
              <a:t> Right to Communication</a:t>
            </a:r>
            <a:r>
              <a:rPr lang="en-US" dirty="0"/>
              <a:t>: restriction of free speech if inciting gender discrimination</a:t>
            </a:r>
          </a:p>
          <a:p>
            <a:r>
              <a:rPr lang="en-US" b="1" dirty="0" smtClean="0"/>
              <a:t>Art</a:t>
            </a:r>
            <a:r>
              <a:rPr lang="en-US" b="1" dirty="0"/>
              <a:t>. 38 </a:t>
            </a:r>
            <a:r>
              <a:rPr lang="mr-IN" b="1" dirty="0"/>
              <a:t>–</a:t>
            </a:r>
            <a:r>
              <a:rPr lang="en-US" b="1" dirty="0"/>
              <a:t> Right of Women</a:t>
            </a:r>
            <a:r>
              <a:rPr lang="en-US" dirty="0"/>
              <a:t>: </a:t>
            </a:r>
            <a:r>
              <a:rPr lang="en-US" sz="2200" dirty="0"/>
              <a:t>right to (1) lineage; (2) safe motherhood and reproductive health; (3) freedom from violence and oppression; (4) participation in state structures through proportional inclusion; (5) affirmative action; (6) equality between spouses in family affairs/property</a:t>
            </a:r>
          </a:p>
          <a:p>
            <a:r>
              <a:rPr lang="en-US" b="1" dirty="0" smtClean="0"/>
              <a:t>Art</a:t>
            </a:r>
            <a:r>
              <a:rPr lang="en-US" b="1" dirty="0"/>
              <a:t>. 40 </a:t>
            </a:r>
            <a:r>
              <a:rPr lang="mr-IN" b="1" dirty="0"/>
              <a:t>–</a:t>
            </a:r>
            <a:r>
              <a:rPr lang="en-US" b="1" dirty="0"/>
              <a:t> Right of Dalits</a:t>
            </a:r>
            <a:r>
              <a:rPr lang="en-US" dirty="0"/>
              <a:t>: both men and women</a:t>
            </a:r>
          </a:p>
          <a:p>
            <a:r>
              <a:rPr lang="en-US" b="1" dirty="0" smtClean="0"/>
              <a:t>Art</a:t>
            </a:r>
            <a:r>
              <a:rPr lang="en-US" b="1" dirty="0"/>
              <a:t>. 42 </a:t>
            </a:r>
            <a:r>
              <a:rPr lang="mr-IN" b="1" dirty="0"/>
              <a:t>–</a:t>
            </a:r>
            <a:r>
              <a:rPr lang="en-US" b="1" dirty="0"/>
              <a:t> Right to Social Justice</a:t>
            </a:r>
            <a:r>
              <a:rPr lang="en-US" dirty="0"/>
              <a:t>: embracing </a:t>
            </a:r>
            <a:r>
              <a:rPr lang="en-US" dirty="0" smtClean="0"/>
              <a:t>gender equality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1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DIRECTIVE PRINCIPLES</a:t>
            </a:r>
            <a:r>
              <a:rPr lang="en-US" sz="4800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735138"/>
            <a:ext cx="8143875" cy="4583112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2800" b="1" dirty="0"/>
              <a:t>Art. 51 </a:t>
            </a:r>
            <a:r>
              <a:rPr lang="mr-IN" sz="2800" b="1" dirty="0"/>
              <a:t>–</a:t>
            </a:r>
            <a:r>
              <a:rPr lang="en-US" sz="2800" b="1" dirty="0"/>
              <a:t> Policies</a:t>
            </a:r>
            <a:r>
              <a:rPr lang="en-US" sz="2800" dirty="0"/>
              <a:t>: 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b="1" dirty="0"/>
              <a:t>(j)</a:t>
            </a:r>
            <a:r>
              <a:rPr lang="en-US" sz="2800" dirty="0"/>
              <a:t> </a:t>
            </a:r>
            <a:r>
              <a:rPr lang="en-US" sz="2800" i="1" dirty="0"/>
              <a:t>Policies regarding social justice and inclusion </a:t>
            </a:r>
            <a:r>
              <a:rPr lang="mr-IN" sz="2800" dirty="0"/>
              <a:t>–</a:t>
            </a:r>
            <a:r>
              <a:rPr lang="en-US" sz="2800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(3) Ensuring the use of necessary services and facilities during the </a:t>
            </a:r>
            <a:r>
              <a:rPr lang="en-US" u="sng" dirty="0"/>
              <a:t>reproductive stage</a:t>
            </a:r>
            <a:r>
              <a:rPr lang="en-US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[</a:t>
            </a:r>
            <a:r>
              <a:rPr lang="mr-IN" dirty="0"/>
              <a:t>…</a:t>
            </a:r>
            <a:r>
              <a:rPr lang="en-GB" dirty="0" smtClean="0"/>
              <a:t>]</a:t>
            </a:r>
            <a:endParaRPr lang="en-GB" sz="2000" dirty="0"/>
          </a:p>
          <a:p>
            <a:pPr marL="0" indent="0">
              <a:buNone/>
            </a:pPr>
            <a:r>
              <a:rPr lang="en-GB" dirty="0"/>
              <a:t>  (12) </a:t>
            </a:r>
            <a:r>
              <a:rPr lang="en-US" dirty="0"/>
              <a:t>Giving </a:t>
            </a:r>
            <a:r>
              <a:rPr lang="en-US" u="sng" dirty="0"/>
              <a:t>priority to the very poor</a:t>
            </a:r>
            <a:r>
              <a:rPr lang="en-US" dirty="0"/>
              <a:t> within all communities, regions, and gender, while providing social security and social justice.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1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03238"/>
            <a:ext cx="7889875" cy="868362"/>
          </a:xfrm>
        </p:spPr>
        <p:txBody>
          <a:bodyPr/>
          <a:lstStyle/>
          <a:p>
            <a:r>
              <a:rPr lang="en-US" sz="4000" dirty="0"/>
              <a:t>How </a:t>
            </a:r>
            <a:r>
              <a:rPr lang="en-US" sz="4000" dirty="0" smtClean="0"/>
              <a:t>to </a:t>
            </a:r>
            <a:r>
              <a:rPr lang="en-US" sz="4000" dirty="0"/>
              <a:t>think about </a:t>
            </a:r>
            <a:r>
              <a:rPr lang="en-US" sz="4000" dirty="0" smtClean="0"/>
              <a:t>gender in Nepal?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735137"/>
            <a:ext cx="7889875" cy="4440237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cs typeface="Calibri"/>
              </a:rPr>
              <a:t>Women + LGBTQ rights in </a:t>
            </a:r>
            <a:r>
              <a:rPr lang="en-US" sz="2800" dirty="0" smtClean="0">
                <a:cs typeface="Calibri"/>
              </a:rPr>
              <a:t>Nepal</a:t>
            </a:r>
            <a:endParaRPr lang="en-GB" sz="2800" dirty="0">
              <a:cs typeface="Calibri"/>
            </a:endParaRPr>
          </a:p>
          <a:p>
            <a:r>
              <a:rPr lang="en-US" sz="2800" dirty="0" smtClean="0">
                <a:cs typeface="Calibri"/>
              </a:rPr>
              <a:t>Nepal </a:t>
            </a:r>
            <a:r>
              <a:rPr lang="en-US" sz="2800" dirty="0">
                <a:cs typeface="Calibri"/>
              </a:rPr>
              <a:t>is a pioneering jurisdiction on this, and not just within Asia: </a:t>
            </a:r>
            <a:r>
              <a:rPr lang="en-US" sz="2800" b="1" dirty="0">
                <a:cs typeface="Calibri"/>
              </a:rPr>
              <a:t>Third </a:t>
            </a:r>
            <a:r>
              <a:rPr lang="en-US" sz="2800" b="1" dirty="0" smtClean="0">
                <a:cs typeface="Calibri"/>
              </a:rPr>
              <a:t>Gender </a:t>
            </a:r>
            <a:r>
              <a:rPr lang="en-US" sz="2800" dirty="0" smtClean="0">
                <a:cs typeface="Calibri"/>
              </a:rPr>
              <a:t>[</a:t>
            </a:r>
            <a:r>
              <a:rPr lang="en-US" sz="2800" i="1" dirty="0" smtClean="0">
                <a:cs typeface="Calibri"/>
              </a:rPr>
              <a:t>Sunil </a:t>
            </a:r>
            <a:r>
              <a:rPr lang="en-US" sz="2800" i="1" dirty="0" err="1" smtClean="0">
                <a:cs typeface="Calibri"/>
              </a:rPr>
              <a:t>Babu</a:t>
            </a:r>
            <a:r>
              <a:rPr lang="en-US" sz="2800" i="1" dirty="0" smtClean="0">
                <a:cs typeface="Calibri"/>
              </a:rPr>
              <a:t> Pant </a:t>
            </a:r>
            <a:r>
              <a:rPr lang="en-US" sz="2800" dirty="0" smtClean="0">
                <a:cs typeface="Calibri"/>
              </a:rPr>
              <a:t>2007 Supreme Court case]</a:t>
            </a:r>
            <a:endParaRPr lang="en-US" sz="2800" dirty="0">
              <a:cs typeface="Calibri"/>
            </a:endParaRPr>
          </a:p>
          <a:p>
            <a:r>
              <a:rPr lang="en-US" sz="2800" b="1" dirty="0" smtClean="0">
                <a:cs typeface="Calibri"/>
              </a:rPr>
              <a:t>Intersectionality</a:t>
            </a:r>
            <a:r>
              <a:rPr lang="en-US" sz="2800" dirty="0" smtClean="0">
                <a:cs typeface="Calibri"/>
              </a:rPr>
              <a:t> </a:t>
            </a:r>
            <a:r>
              <a:rPr lang="en-US" sz="2800" dirty="0">
                <a:cs typeface="Calibri"/>
              </a:rPr>
              <a:t>(P. Hill Collins and S. </a:t>
            </a:r>
            <a:r>
              <a:rPr lang="en-US" sz="2800" dirty="0" err="1">
                <a:cs typeface="Calibri"/>
              </a:rPr>
              <a:t>Birge</a:t>
            </a:r>
            <a:r>
              <a:rPr lang="en-US" sz="2800" dirty="0">
                <a:cs typeface="Calibri"/>
              </a:rPr>
              <a:t>): different systems of social oppression </a:t>
            </a:r>
            <a:r>
              <a:rPr lang="mr-IN" sz="2800" dirty="0">
                <a:cs typeface="Calibri"/>
              </a:rPr>
              <a:t>–</a:t>
            </a:r>
            <a:r>
              <a:rPr lang="en-US" sz="2800" dirty="0">
                <a:cs typeface="Calibri"/>
              </a:rPr>
              <a:t> e.g. gender, race, class, caste, etc. </a:t>
            </a:r>
            <a:r>
              <a:rPr lang="mr-IN" sz="2800" dirty="0">
                <a:cs typeface="Calibri"/>
              </a:rPr>
              <a:t>–</a:t>
            </a:r>
            <a:r>
              <a:rPr lang="en-US" sz="2800" dirty="0">
                <a:cs typeface="Calibri"/>
              </a:rPr>
              <a:t> are mutually constituted and work together to produce forms of social inequality that are specific to that intersection (e.g. </a:t>
            </a:r>
            <a:r>
              <a:rPr lang="en-US" sz="2800" i="1" dirty="0">
                <a:cs typeface="Calibri"/>
              </a:rPr>
              <a:t>poor Dalit woman</a:t>
            </a:r>
            <a:r>
              <a:rPr lang="en-US" sz="2800" dirty="0">
                <a:cs typeface="Calibri"/>
              </a:rPr>
              <a:t>).</a:t>
            </a:r>
            <a:endParaRPr lang="en-GB" sz="2800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50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0560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Part 2, Articles 10-15</a:t>
            </a:r>
          </a:p>
          <a:p>
            <a:r>
              <a:rPr lang="en-US" sz="2800" dirty="0" smtClean="0"/>
              <a:t>Focus on LANGUAGE and GENDER: when does language shift from gender neutral language (citizen, individual, person, child) to </a:t>
            </a:r>
            <a:r>
              <a:rPr lang="en-US" sz="2800" b="1" dirty="0" smtClean="0"/>
              <a:t>gendered language </a:t>
            </a:r>
            <a:r>
              <a:rPr lang="en-US" sz="2800" dirty="0" smtClean="0"/>
              <a:t>(woman, wife, father/mother)? </a:t>
            </a:r>
          </a:p>
          <a:p>
            <a:r>
              <a:rPr lang="en-US" sz="2800" dirty="0" smtClean="0"/>
              <a:t>When the word ‘</a:t>
            </a:r>
            <a:r>
              <a:rPr lang="en-US" sz="2800" b="1" dirty="0" smtClean="0"/>
              <a:t>foreign</a:t>
            </a:r>
            <a:r>
              <a:rPr lang="en-US" sz="2800" dirty="0" smtClean="0"/>
              <a:t>’ appears in terms of marital relationship</a:t>
            </a:r>
          </a:p>
        </p:txBody>
      </p:sp>
    </p:spTree>
    <p:extLst>
      <p:ext uri="{BB962C8B-B14F-4D97-AF65-F5344CB8AC3E}">
        <p14:creationId xmlns:p14="http://schemas.microsoft.com/office/powerpoint/2010/main" val="1534784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(6) If a </a:t>
            </a:r>
            <a:r>
              <a:rPr lang="en-US" u="sng" dirty="0"/>
              <a:t>foreign woman married to a Nepali citizen </a:t>
            </a:r>
            <a:r>
              <a:rPr lang="en-US" dirty="0"/>
              <a:t>so wishes, she may acquire naturalized citizenship of Nepal as provided for in a Federal law. </a:t>
            </a:r>
          </a:p>
          <a:p>
            <a:pPr marL="0" indent="0">
              <a:buNone/>
            </a:pPr>
            <a:r>
              <a:rPr lang="en-US" dirty="0"/>
              <a:t>(7) Notwithstanding anything contained elsewhere in this Article, in case of a person born to </a:t>
            </a:r>
            <a:r>
              <a:rPr lang="en-US" u="sng" dirty="0"/>
              <a:t>Nepali woman citizen married to a foreign citizen</a:t>
            </a:r>
            <a:r>
              <a:rPr lang="en-US" dirty="0"/>
              <a:t>, he/she may acquire naturalized citizenship of Nepal as provided for by a Federal law if he/she is having the permanent domicile in Nepal and he/she has not acquired citizenship of the foreign country.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347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59</TotalTime>
  <Words>834</Words>
  <Application>Microsoft Macintosh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Inkwell</vt:lpstr>
      <vt:lpstr>Gender and Constitutionalism in Nepal</vt:lpstr>
      <vt:lpstr>Nepal’s 2015 Constitution</vt:lpstr>
      <vt:lpstr>Presentation structure</vt:lpstr>
      <vt:lpstr>1. Key Features of 2015 Constitution </vt:lpstr>
      <vt:lpstr>FUNDAMENTAL RIGHTS:</vt:lpstr>
      <vt:lpstr>DIRECTIVE PRINCIPLES:</vt:lpstr>
      <vt:lpstr>How to think about gender in Nepal?</vt:lpstr>
      <vt:lpstr>Citizenship</vt:lpstr>
      <vt:lpstr>Article 11</vt:lpstr>
      <vt:lpstr>Supreme Court on citizenship</vt:lpstr>
      <vt:lpstr>2. Key Explaining Factors:</vt:lpstr>
      <vt:lpstr>3. Challenges and Opportunities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 Malagodi</dc:creator>
  <cp:lastModifiedBy>Mara Malagodi</cp:lastModifiedBy>
  <cp:revision>26</cp:revision>
  <dcterms:created xsi:type="dcterms:W3CDTF">2019-01-17T00:50:38Z</dcterms:created>
  <dcterms:modified xsi:type="dcterms:W3CDTF">2019-01-17T01:50:35Z</dcterms:modified>
</cp:coreProperties>
</file>